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44" d="100"/>
          <a:sy n="44" d="100"/>
        </p:scale>
        <p:origin x="110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8704A9-3B78-4E15-BAEF-57EC75469A8C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E83143-EF48-4808-8107-83D3757FC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672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83143-EF48-4808-8107-83D3757FC8D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183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5/7/2024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5/7/2024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5/7/2024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5/7/2024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5/7/2024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5/7/2024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imesofindia.indiatimes.com/gadgets-news/flosenso-best-automatic-water-level-controller-from-energybots-for-smart-homes/articleshow/105359383.cms" TargetMode="External"/><Relationship Id="rId2" Type="http://schemas.openxmlformats.org/officeDocument/2006/relationships/hyperlink" Target="https://neerain.com/49-billion-liters-of-water-is-wasted-daily-in-the-country-due-to-carelessnes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hehindu.com/news/cities/Madurai/overhead-tank-overflows-at-a-time-of-water-crisis/article28190100.ec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AJA0504/Final-Year-Project-2024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173BE-3DDE-01C5-6AE2-5C71E4973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730" y="1059873"/>
            <a:ext cx="7315200" cy="4260272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Algerian" panose="04020705040A02060702" pitchFamily="82" charset="0"/>
              </a:rPr>
              <a:t>A</a:t>
            </a:r>
            <a:br>
              <a:rPr lang="en-US" sz="4000" dirty="0">
                <a:solidFill>
                  <a:srgbClr val="FF0000"/>
                </a:solidFill>
                <a:latin typeface="Algerian" panose="04020705040A02060702" pitchFamily="82" charset="0"/>
              </a:rPr>
            </a:br>
            <a:r>
              <a:rPr lang="en-US" sz="4000" dirty="0">
                <a:solidFill>
                  <a:srgbClr val="FF0000"/>
                </a:solidFill>
                <a:latin typeface="Algerian" panose="04020705040A02060702" pitchFamily="82" charset="0"/>
              </a:rPr>
              <a:t>Project Presentation </a:t>
            </a:r>
            <a:br>
              <a:rPr lang="en-US" sz="4000" dirty="0">
                <a:solidFill>
                  <a:srgbClr val="FF0000"/>
                </a:solidFill>
                <a:latin typeface="Algerian" panose="04020705040A02060702" pitchFamily="82" charset="0"/>
              </a:rPr>
            </a:br>
            <a:r>
              <a:rPr lang="en-US" sz="4000" dirty="0">
                <a:solidFill>
                  <a:srgbClr val="FF0000"/>
                </a:solidFill>
                <a:latin typeface="Algerian" panose="04020705040A02060702" pitchFamily="82" charset="0"/>
              </a:rPr>
              <a:t>on </a:t>
            </a:r>
            <a:br>
              <a:rPr lang="en-US" dirty="0"/>
            </a:br>
            <a:r>
              <a:rPr lang="en-US" b="1" dirty="0">
                <a:solidFill>
                  <a:schemeClr val="tx1"/>
                </a:solidFill>
                <a:latin typeface="Agency FB" panose="020B0503020202020204" pitchFamily="34" charset="0"/>
              </a:rPr>
              <a:t>IoT Based Water Level Monitoring and Alert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2EC1E1-20B5-9E17-B9D6-BE0EF4F617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31036" y="1059873"/>
            <a:ext cx="2649682" cy="4603172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Presented By: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 Rajan Kumar 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Aniket Kumar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Bhupendra Singh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JIET, ECE (4</a:t>
            </a:r>
            <a:r>
              <a:rPr lang="en-US" b="1" baseline="30000" dirty="0">
                <a:solidFill>
                  <a:schemeClr val="tx1"/>
                </a:solidFill>
              </a:rPr>
              <a:t>th</a:t>
            </a:r>
            <a:r>
              <a:rPr lang="en-US" b="1" dirty="0">
                <a:solidFill>
                  <a:schemeClr val="tx1"/>
                </a:solidFill>
              </a:rPr>
              <a:t> Year)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Guided By: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Prof. Avanish Bora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EA3FF-118A-F25A-4E43-F664EA702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82" y="836195"/>
            <a:ext cx="1562138" cy="140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24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C87C0-85BC-38A6-5DB3-DD300AFB1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C00000"/>
                </a:solidFill>
              </a:rPr>
              <a:t>System Installation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B07BDA-6B74-8AB6-3829-020FEE7F2B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6384" y="770083"/>
            <a:ext cx="5322243" cy="5121275"/>
          </a:xfrm>
        </p:spPr>
      </p:pic>
    </p:spTree>
    <p:extLst>
      <p:ext uri="{BB962C8B-B14F-4D97-AF65-F5344CB8AC3E}">
        <p14:creationId xmlns:p14="http://schemas.microsoft.com/office/powerpoint/2010/main" val="938000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DA493-D60B-2CAF-F7BA-2EDF49787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C00000"/>
                </a:solidFill>
              </a:rPr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2037B-7C30-F998-9405-265E0A743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Early Detection of Water Level Changes</a:t>
            </a:r>
          </a:p>
          <a:p>
            <a:pPr marL="0" indent="0">
              <a:buClrTx/>
              <a:buNone/>
            </a:pPr>
            <a:endParaRPr lang="en-US" b="1" dirty="0">
              <a:solidFill>
                <a:schemeClr val="tx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Remote Monitoring Capability</a:t>
            </a:r>
          </a:p>
          <a:p>
            <a:pPr marL="0" indent="0">
              <a:buClrTx/>
              <a:buNone/>
            </a:pPr>
            <a:endParaRPr lang="en-US" b="1" dirty="0">
              <a:solidFill>
                <a:schemeClr val="tx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Data Analysis for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3126879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E0FA1-9432-CE69-29F6-DE1B20DB9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1123837"/>
            <a:ext cx="3040999" cy="4601183"/>
          </a:xfrm>
        </p:spPr>
        <p:txBody>
          <a:bodyPr/>
          <a:lstStyle/>
          <a:p>
            <a:r>
              <a:rPr lang="en-US" b="1" u="sng" dirty="0">
                <a:solidFill>
                  <a:srgbClr val="C00000"/>
                </a:solidFill>
              </a:rPr>
              <a:t>Future Enhancements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70DAD-B2AB-9C2D-2115-AB22A3491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Potential Improvements and Upgrades</a:t>
            </a:r>
          </a:p>
          <a:p>
            <a:pPr marL="0" indent="0">
              <a:buClrTx/>
              <a:buNone/>
            </a:pPr>
            <a:endParaRPr lang="en-US" b="1" dirty="0">
              <a:solidFill>
                <a:schemeClr val="tx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Integration with Other IoT Devices</a:t>
            </a:r>
          </a:p>
          <a:p>
            <a:pPr marL="0" indent="0">
              <a:buClrTx/>
              <a:buNone/>
            </a:pPr>
            <a:endParaRPr lang="en-US" b="1" dirty="0">
              <a:solidFill>
                <a:schemeClr val="tx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Expansion to Multiple Monitoring Points</a:t>
            </a:r>
          </a:p>
        </p:txBody>
      </p:sp>
    </p:spTree>
    <p:extLst>
      <p:ext uri="{BB962C8B-B14F-4D97-AF65-F5344CB8AC3E}">
        <p14:creationId xmlns:p14="http://schemas.microsoft.com/office/powerpoint/2010/main" val="3024372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9F8A0-71CE-2477-8BE4-729E9CADE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C00000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D1192-9AA6-E3E7-B1D2-1AF45CA16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Our project demonstrates the effectiveness of an IoT-based water level monitoring and alert system in addressing the challenges of inefficient water management.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Successful implementation of a system capable of continuous monitoring and remote accessibility.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Our project underscores the importance of proactive measures in water management to mitigate wastage and ensure the sustainable use of this precious resource.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By harnessing the power of IoT, we have laid the foundation for smarter and more resilient water management systems that can adapt to the challenges of the future.</a:t>
            </a:r>
          </a:p>
        </p:txBody>
      </p:sp>
    </p:spTree>
    <p:extLst>
      <p:ext uri="{BB962C8B-B14F-4D97-AF65-F5344CB8AC3E}">
        <p14:creationId xmlns:p14="http://schemas.microsoft.com/office/powerpoint/2010/main" val="3171282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474F1-4386-62D4-6CB9-C39EA39D3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C00000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A2C6F-ACFC-BD9C-2D33-AE5784319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hlinkClick r:id="rId2"/>
              </a:rPr>
              <a:t>https://neerain.com/49-billion-liters-of-water-is-wasted-daily-in-the-country-due-to-carelessness/</a:t>
            </a:r>
            <a:endParaRPr lang="en-US" dirty="0">
              <a:solidFill>
                <a:schemeClr val="tx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hlinkClick r:id="rId3"/>
              </a:rPr>
              <a:t>https://timesofindia.indiatimes.com/gadgets-news/flosenso-best-automatic-water-level-controller-from-energybots-for-smart-homes/articleshow/105359383.cms</a:t>
            </a:r>
            <a:endParaRPr lang="en-US" dirty="0">
              <a:solidFill>
                <a:schemeClr val="tx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hlinkClick r:id="rId4"/>
              </a:rPr>
              <a:t>https://www.thehindu.com/news/cities/Madurai/overhead-tank-overflows-at-a-time-of-water-crisis/article28190100.ece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ClrTx/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081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67B9-08A2-C594-6334-6C969345E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C00000"/>
                </a:solidFill>
              </a:rPr>
              <a:t>Thank You</a:t>
            </a:r>
          </a:p>
        </p:txBody>
      </p:sp>
      <p:pic>
        <p:nvPicPr>
          <p:cNvPr id="3074" name="Picture 2" descr="World Water Day water conservation day, save water, water is important to life March 22">
            <a:extLst>
              <a:ext uri="{FF2B5EF4-FFF2-40B4-BE49-F238E27FC236}">
                <a16:creationId xmlns:a16="http://schemas.microsoft.com/office/drawing/2014/main" id="{9BB4C9D7-890E-0D83-F70D-AC8A28A428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379" y="720522"/>
            <a:ext cx="3548367" cy="236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oncept of ecology and world water day , Paper art design of preserving natural resources">
            <a:extLst>
              <a:ext uri="{FF2B5EF4-FFF2-40B4-BE49-F238E27FC236}">
                <a16:creationId xmlns:a16="http://schemas.microsoft.com/office/drawing/2014/main" id="{E03862FA-AEE9-24A7-7837-E9320A72E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701" y="2514600"/>
            <a:ext cx="3429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ater drop from water tab for water saving ,Generative Ai">
            <a:extLst>
              <a:ext uri="{FF2B5EF4-FFF2-40B4-BE49-F238E27FC236}">
                <a16:creationId xmlns:a16="http://schemas.microsoft.com/office/drawing/2014/main" id="{611C67C5-C161-B5EB-AB61-694A0ACFA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2" t="200" b="-200"/>
          <a:stretch/>
        </p:blipFill>
        <p:spPr bwMode="auto">
          <a:xfrm>
            <a:off x="4031746" y="4031673"/>
            <a:ext cx="3429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48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9BA6C-C045-C978-6E7A-AADE97C39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C00000"/>
                </a:solidFill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9792B-AE04-F8BD-BD92-84DD73712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8877" y="812154"/>
            <a:ext cx="7315200" cy="5463956"/>
          </a:xfrm>
        </p:spPr>
        <p:txBody>
          <a:bodyPr/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Introduction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Objective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Model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Required Equipment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System Architecture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Coding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Result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System Installation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Advantages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Future Enhancements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Conclusion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References</a:t>
            </a:r>
          </a:p>
          <a:p>
            <a:pPr marL="0" indent="0">
              <a:buClrTx/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803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2C74E-2FFB-9696-A0EF-086BA6847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C00000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B23DD-DE90-B855-2248-ADAF95925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7932" y="1019971"/>
            <a:ext cx="7446432" cy="5120640"/>
          </a:xfrm>
        </p:spPr>
        <p:txBody>
          <a:bodyPr/>
          <a:lstStyle/>
          <a:p>
            <a:pPr>
              <a:buClrTx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Globally, millions of gallons of water are wasted every day due to inefficient water management systems.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According to the Times of India, people waste around </a:t>
            </a:r>
            <a:r>
              <a:rPr lang="en-US" sz="2400" b="1" dirty="0">
                <a:solidFill>
                  <a:schemeClr val="tx1"/>
                </a:solidFill>
              </a:rPr>
              <a:t>125 million </a:t>
            </a:r>
            <a:r>
              <a:rPr lang="en-US" dirty="0">
                <a:solidFill>
                  <a:schemeClr val="tx1"/>
                </a:solidFill>
              </a:rPr>
              <a:t>liters of water daily due to water storage tanks overflowing.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25237B-1130-04F2-3D65-F43F87D83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813" y="864369"/>
            <a:ext cx="3427267" cy="257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001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1B924-CA39-7176-EB49-968BBF975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C00000"/>
                </a:solidFill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92FDE-EE95-E530-8B63-9AA42F650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Real-time Monitoring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Early Warning System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Remote Accessibility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Importance of Achieving Objectives in Water Management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IoT-based solutions offer a cost-effective and scalable approach to water level monitoring, enabling remote accessibility and data-driven decision-making.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Prevention of property damage due to overflow incidents.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Sustainable management of water supply networks.</a:t>
            </a:r>
          </a:p>
        </p:txBody>
      </p:sp>
      <p:pic>
        <p:nvPicPr>
          <p:cNvPr id="2050" name="Picture 2" descr="1,508 Water Tank Overflow Images, Stock Photos, 3D objects ...">
            <a:extLst>
              <a:ext uri="{FF2B5EF4-FFF2-40B4-BE49-F238E27FC236}">
                <a16:creationId xmlns:a16="http://schemas.microsoft.com/office/drawing/2014/main" id="{C2D80832-9FEA-F8F7-2C22-C789597AF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53"/>
          <a:stretch/>
        </p:blipFill>
        <p:spPr bwMode="auto">
          <a:xfrm>
            <a:off x="7698799" y="443346"/>
            <a:ext cx="3714750" cy="248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966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E7823-B90D-644E-7F42-A8E02517F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C00000"/>
                </a:solidFill>
              </a:rPr>
              <a:t>System</a:t>
            </a:r>
            <a:br>
              <a:rPr lang="en-US" b="1" u="sng" dirty="0">
                <a:solidFill>
                  <a:srgbClr val="C00000"/>
                </a:solidFill>
              </a:rPr>
            </a:br>
            <a:r>
              <a:rPr lang="en-US" b="1" u="sng" dirty="0">
                <a:solidFill>
                  <a:srgbClr val="C00000"/>
                </a:solidFill>
              </a:rPr>
              <a:t>Design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65932B-D236-9B7A-193A-64F20165BB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370" b="14387"/>
          <a:stretch/>
        </p:blipFill>
        <p:spPr>
          <a:xfrm>
            <a:off x="4094018" y="1123836"/>
            <a:ext cx="7471064" cy="4735561"/>
          </a:xfrm>
        </p:spPr>
      </p:pic>
    </p:spTree>
    <p:extLst>
      <p:ext uri="{BB962C8B-B14F-4D97-AF65-F5344CB8AC3E}">
        <p14:creationId xmlns:p14="http://schemas.microsoft.com/office/powerpoint/2010/main" val="4187490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34D1D-0D48-D8CD-9769-7393C9B3A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C00000"/>
                </a:solidFill>
              </a:rPr>
              <a:t>Required Equipment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C0A95-C29A-DD63-B7F6-3EE3B7538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Esp32 Microcontroller Board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Waterproof Ultrasonic Sensor (HC-05)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LCD Display (16x2) with I2C adaptor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Connecting Wires 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Indicating LEDs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Frame Structure for Setup the System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Power Supply ( 5 V, 1 Amp.)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5B59F-5E83-A18C-5669-E20295EDB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067" y="613467"/>
            <a:ext cx="1886673" cy="1020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9DDD55-9E9B-FD2C-D3EB-D2D0E6148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8693" y="4380355"/>
            <a:ext cx="1755775" cy="1139825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B7307D-6D7D-D2D5-7D73-C5220D475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1481" y="2074582"/>
            <a:ext cx="2540864" cy="174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196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DF321-E107-DC27-8A1B-BDD0EBE2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C00000"/>
                </a:solidFill>
              </a:rPr>
              <a:t>System Architecture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495AB0-7527-CBE7-7814-AD5E0D4407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3819" y="2094990"/>
            <a:ext cx="7315200" cy="309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83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13B4-B3EF-A837-65FA-ED9E5A732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C00000"/>
                </a:solidFill>
              </a:rPr>
              <a:t>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42B5E-2C56-CED7-5A6B-427E61389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u="sng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https://github.com/RAJA0504/Final-Year-Project-2024</a:t>
            </a:r>
            <a:endParaRPr lang="en-US" sz="3600" b="1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347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8AD63-FE04-A920-CF4C-6DAB5C8BE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C00000"/>
                </a:solidFill>
              </a:rPr>
              <a:t>Result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4045C9-0265-599D-750C-508AF9EFF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705" r="11272"/>
          <a:stretch/>
        </p:blipFill>
        <p:spPr>
          <a:xfrm>
            <a:off x="3480881" y="209026"/>
            <a:ext cx="4229100" cy="321540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7CF241-7846-08E4-F31F-038E37D28F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3" r="1860" b="9617"/>
          <a:stretch/>
        </p:blipFill>
        <p:spPr>
          <a:xfrm>
            <a:off x="7730837" y="209026"/>
            <a:ext cx="4229100" cy="34114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47A9A9-DFBF-5057-7565-4A7515A39F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9" r="4064"/>
          <a:stretch/>
        </p:blipFill>
        <p:spPr>
          <a:xfrm>
            <a:off x="3865419" y="3659340"/>
            <a:ext cx="7512626" cy="298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781385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115</TotalTime>
  <Words>375</Words>
  <Application>Microsoft Office PowerPoint</Application>
  <PresentationFormat>Widescreen</PresentationFormat>
  <Paragraphs>76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Agency FB</vt:lpstr>
      <vt:lpstr>Algerian</vt:lpstr>
      <vt:lpstr>Arial</vt:lpstr>
      <vt:lpstr>Calibri</vt:lpstr>
      <vt:lpstr>Corbel</vt:lpstr>
      <vt:lpstr>Wingdings 2</vt:lpstr>
      <vt:lpstr>Frame</vt:lpstr>
      <vt:lpstr>A Project Presentation  on  IoT Based Water Level Monitoring and Alert System</vt:lpstr>
      <vt:lpstr>CONTENTS</vt:lpstr>
      <vt:lpstr>Introduction</vt:lpstr>
      <vt:lpstr>Objective</vt:lpstr>
      <vt:lpstr>System Design</vt:lpstr>
      <vt:lpstr>Required Equipment</vt:lpstr>
      <vt:lpstr>System Architecture</vt:lpstr>
      <vt:lpstr>Coding</vt:lpstr>
      <vt:lpstr>Result</vt:lpstr>
      <vt:lpstr>System Installation</vt:lpstr>
      <vt:lpstr>Advantages</vt:lpstr>
      <vt:lpstr>Future Enhancements</vt:lpstr>
      <vt:lpstr>Conclusion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Project Presentation  on  IoT Based Water Level Monitoring and Alert System</dc:title>
  <dc:creator>Aniket Kumar</dc:creator>
  <cp:lastModifiedBy>Rajan kumar</cp:lastModifiedBy>
  <cp:revision>5</cp:revision>
  <dcterms:created xsi:type="dcterms:W3CDTF">2024-05-07T00:55:07Z</dcterms:created>
  <dcterms:modified xsi:type="dcterms:W3CDTF">2024-05-07T03:04:05Z</dcterms:modified>
</cp:coreProperties>
</file>